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80" r:id="rId19"/>
    <p:sldId id="281" r:id="rId20"/>
    <p:sldId id="282" r:id="rId21"/>
    <p:sldId id="283" r:id="rId22"/>
    <p:sldId id="284" r:id="rId23"/>
    <p:sldId id="286" r:id="rId24"/>
    <p:sldId id="278" r:id="rId25"/>
    <p:sldId id="287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786" y="-3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iouroki.ru/?ysclid=lfzoyuhipm705183376" TargetMode="External"/><Relationship Id="rId2" Type="http://schemas.openxmlformats.org/officeDocument/2006/relationships/hyperlink" Target="https://content.edsoo.ru/lab/subject/1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du.skysmart.ru/" TargetMode="External"/><Relationship Id="rId4" Type="http://schemas.openxmlformats.org/officeDocument/2006/relationships/hyperlink" Target="https://&#1101;&#1082;&#1086;&#1082;&#1083;&#1072;&#1089;&#1089;.&#1088;&#1092;/index.htm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7693" y="404664"/>
            <a:ext cx="7772400" cy="1008112"/>
          </a:xfrm>
        </p:spPr>
        <p:txBody>
          <a:bodyPr>
            <a:normAutofit fontScale="90000"/>
          </a:bodyPr>
          <a:lstStyle/>
          <a:p>
            <a:r>
              <a:rPr lang="ru-RU" sz="2400" b="1" dirty="0"/>
              <a:t>РМО учителей ЕНЦ Республики Алтай</a:t>
            </a:r>
            <a:br>
              <a:rPr lang="ru-RU" sz="2400" b="1" dirty="0"/>
            </a:br>
            <a:r>
              <a:rPr lang="ru-RU" sz="2400" b="1" dirty="0"/>
              <a:t>МО «</a:t>
            </a:r>
            <a:r>
              <a:rPr lang="ru-RU" sz="2400" b="1" dirty="0" err="1"/>
              <a:t>Турочакский</a:t>
            </a:r>
            <a:r>
              <a:rPr lang="ru-RU" sz="2400" b="1" dirty="0"/>
              <a:t> район»</a:t>
            </a:r>
            <a:br>
              <a:rPr lang="ru-RU" sz="2400" b="1" dirty="0"/>
            </a:br>
            <a:endParaRPr lang="ru-RU" sz="2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700808"/>
            <a:ext cx="8496944" cy="2752329"/>
          </a:xfrm>
        </p:spPr>
        <p:txBody>
          <a:bodyPr>
            <a:noAutofit/>
          </a:bodyPr>
          <a:lstStyle/>
          <a:p>
            <a:r>
              <a:rPr lang="ru-RU" sz="3200" b="1" dirty="0"/>
              <a:t>«Системный подход </a:t>
            </a:r>
            <a:endParaRPr lang="ru-RU" sz="3200" b="1" dirty="0" smtClean="0"/>
          </a:p>
          <a:p>
            <a:r>
              <a:rPr lang="ru-RU" sz="3200" b="1" dirty="0" smtClean="0"/>
              <a:t>к </a:t>
            </a:r>
            <a:r>
              <a:rPr lang="ru-RU" sz="3200" b="1" dirty="0"/>
              <a:t>формированию и развитию функциональной грамотности обучающихся в урочной и внеурочной деятельности»</a:t>
            </a:r>
          </a:p>
          <a:p>
            <a:pPr algn="r"/>
            <a:r>
              <a:rPr lang="ru-RU" sz="2800" b="1" dirty="0"/>
              <a:t> </a:t>
            </a:r>
            <a:endParaRPr lang="ru-RU" sz="2800" b="1" dirty="0" smtClean="0"/>
          </a:p>
          <a:p>
            <a:pPr algn="r"/>
            <a:r>
              <a:rPr lang="ru-RU" sz="2400" b="1" dirty="0" err="1" smtClean="0"/>
              <a:t>Сурнина</a:t>
            </a:r>
            <a:r>
              <a:rPr lang="ru-RU" sz="2400" b="1" dirty="0" smtClean="0"/>
              <a:t> </a:t>
            </a:r>
            <a:r>
              <a:rPr lang="ru-RU" sz="2400" b="1" dirty="0"/>
              <a:t>С.А</a:t>
            </a:r>
          </a:p>
          <a:p>
            <a:pPr algn="r"/>
            <a:r>
              <a:rPr lang="ru-RU" sz="2400" b="1" dirty="0"/>
              <a:t> Учитель биологии </a:t>
            </a:r>
          </a:p>
          <a:p>
            <a:pPr algn="r"/>
            <a:r>
              <a:rPr lang="ru-RU" sz="2400" b="1" dirty="0"/>
              <a:t>МОУ «Дмитриевская СОШ»</a:t>
            </a:r>
          </a:p>
          <a:p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4797152"/>
            <a:ext cx="864096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 </a:t>
            </a:r>
          </a:p>
          <a:p>
            <a:r>
              <a:rPr lang="ru-RU" dirty="0"/>
              <a:t> </a:t>
            </a:r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444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0D1EDC-9D1F-47E3-BC82-FB88F26D2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46919" y="766618"/>
            <a:ext cx="3831379" cy="65030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2.Кластер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3C94DA6-E36A-40E4-82DE-B2AB032EE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1837" y="683492"/>
            <a:ext cx="3825803" cy="40109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ello_html_m20c35b44.gif">
            <a:extLst>
              <a:ext uri="{FF2B5EF4-FFF2-40B4-BE49-F238E27FC236}">
                <a16:creationId xmlns="" xmlns:a16="http://schemas.microsoft.com/office/drawing/2014/main" id="{C015096E-E8BA-49A0-A8A3-D3D8CDD22E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944" y="1341251"/>
            <a:ext cx="4339852" cy="484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ello_html_m5033b6a9.gif">
            <a:extLst>
              <a:ext uri="{FF2B5EF4-FFF2-40B4-BE49-F238E27FC236}">
                <a16:creationId xmlns="" xmlns:a16="http://schemas.microsoft.com/office/drawing/2014/main" id="{98ABB225-5AFB-42AF-8DFB-BB2A5B6E089B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3192"/>
            <a:ext cx="3753901" cy="49861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2873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27584" y="4077072"/>
            <a:ext cx="7408333" cy="266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«</a:t>
            </a:r>
            <a:r>
              <a:rPr lang="ru-RU" b="1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Инсерт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Читая текст, ученик делает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пометки:</a:t>
            </a:r>
          </a:p>
          <a:p>
            <a:pPr marL="228600">
              <a:spcAft>
                <a:spcPts val="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уже знал;        </a:t>
            </a:r>
          </a:p>
          <a:p>
            <a:pPr marL="228600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 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новое;         </a:t>
            </a:r>
          </a:p>
          <a:p>
            <a:pPr marL="228600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– думал иначе;    </a:t>
            </a:r>
          </a:p>
          <a:p>
            <a:pPr marL="228600">
              <a:spcAft>
                <a:spcPts val="0"/>
              </a:spcAft>
            </a:pP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не понял, есть вопросы.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26384"/>
            <a:ext cx="8229600" cy="970368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Таблица «толстых» и «тонких» вопросов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ds05.infourok.ru/uploads/ex/0779/00020348-035921f2/img20.jpg">
            <a:extLst>
              <a:ext uri="{FF2B5EF4-FFF2-40B4-BE49-F238E27FC236}">
                <a16:creationId xmlns="" xmlns:a16="http://schemas.microsoft.com/office/drawing/2014/main" id="{591354DA-6D7D-418B-8EE5-0792E4C969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5" r="4960"/>
          <a:stretch/>
        </p:blipFill>
        <p:spPr bwMode="auto">
          <a:xfrm>
            <a:off x="2339752" y="1039024"/>
            <a:ext cx="4667985" cy="2835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51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«</a:t>
            </a:r>
            <a:r>
              <a:rPr lang="ru-RU" sz="2800" dirty="0" err="1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Фишнбоун</a:t>
            </a:r>
            <a:r>
              <a:rPr lang="ru-RU" sz="2800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или «Рыбий скелет», </a:t>
            </a:r>
            <a:r>
              <a:rPr lang="ru-RU" sz="28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 </a:t>
            </a:r>
            <a:r>
              <a:rPr lang="ru-RU" sz="2800" dirty="0">
                <a:ln w="3175" cmpd="sng">
                  <a:noFill/>
                </a:ln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8 классе по теме «Гигиена питания и предупреждение ЖКЗ»</a:t>
            </a:r>
            <a:endParaRPr lang="ru-RU" sz="2800" dirty="0">
              <a:solidFill>
                <a:schemeClr val="bg1"/>
              </a:solidFill>
            </a:endParaRPr>
          </a:p>
        </p:txBody>
      </p:sp>
      <p:pic>
        <p:nvPicPr>
          <p:cNvPr id="4" name="Picture 2" descr="https://fs00.infourok.ru/images/doc/192/219406/img16.jpg">
            <a:extLst>
              <a:ext uri="{FF2B5EF4-FFF2-40B4-BE49-F238E27FC236}">
                <a16:creationId xmlns="" xmlns:a16="http://schemas.microsoft.com/office/drawing/2014/main" id="{B248C8E0-C85E-44B8-BBF9-2E9154569B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24" b="11658"/>
          <a:stretch/>
        </p:blipFill>
        <p:spPr bwMode="auto">
          <a:xfrm>
            <a:off x="193710" y="1700808"/>
            <a:ext cx="8764709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729A965-4D62-4255-827F-9567E3996E37}"/>
              </a:ext>
            </a:extLst>
          </p:cNvPr>
          <p:cNvSpPr txBox="1"/>
          <p:nvPr/>
        </p:nvSpPr>
        <p:spPr>
          <a:xfrm>
            <a:off x="2771800" y="4005064"/>
            <a:ext cx="483339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«Мозговой штурм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 smtClean="0"/>
              <a:t>Постановка </a:t>
            </a:r>
            <a:r>
              <a:rPr lang="ru-RU" sz="2400" b="1" dirty="0"/>
              <a:t>задачи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Выдвижение идей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Обсуждение идей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400" b="1" dirty="0"/>
              <a:t>Принятие решения</a:t>
            </a:r>
          </a:p>
        </p:txBody>
      </p:sp>
    </p:spTree>
    <p:extLst>
      <p:ext uri="{BB962C8B-B14F-4D97-AF65-F5344CB8AC3E}">
        <p14:creationId xmlns:p14="http://schemas.microsoft.com/office/powerpoint/2010/main" val="33003452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640960" cy="475252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sz="2800" dirty="0"/>
              <a:t> интерактивной доски, презентаций, иллюстраций, видео,</a:t>
            </a:r>
          </a:p>
          <a:p>
            <a:r>
              <a:rPr lang="ru-RU" sz="2800" dirty="0"/>
              <a:t>компьютерных программ и приложений.  </a:t>
            </a:r>
          </a:p>
          <a:p>
            <a:r>
              <a:rPr lang="en-US" sz="2800" dirty="0"/>
              <a:t>Microsoft Office </a:t>
            </a:r>
            <a:r>
              <a:rPr lang="ru-RU" sz="2800" dirty="0"/>
              <a:t>для построения графиков, таблиц</a:t>
            </a:r>
          </a:p>
          <a:p>
            <a:r>
              <a:rPr lang="ru-RU" sz="2800" dirty="0"/>
              <a:t>виртуальных лабораторий  </a:t>
            </a:r>
            <a:r>
              <a:rPr lang="en-US" sz="2800" dirty="0">
                <a:hlinkClick r:id="rId2"/>
              </a:rPr>
              <a:t>https://content.edsoo.ru/lab/subject/1/</a:t>
            </a:r>
            <a:endParaRPr lang="en-US" sz="2800" dirty="0"/>
          </a:p>
          <a:p>
            <a:r>
              <a:rPr lang="ru-RU" sz="2800" dirty="0"/>
              <a:t>сайт «</a:t>
            </a:r>
            <a:r>
              <a:rPr lang="ru-RU" sz="2800" dirty="0" err="1"/>
              <a:t>Биоуроки</a:t>
            </a:r>
            <a:r>
              <a:rPr lang="ru-RU" sz="2800" dirty="0"/>
              <a:t>» </a:t>
            </a:r>
            <a:r>
              <a:rPr lang="en-US" sz="2800" dirty="0">
                <a:hlinkClick r:id="rId3"/>
              </a:rPr>
              <a:t>https://biouroki.ru/?ysclid=lfzoyuhipm705183376</a:t>
            </a:r>
            <a:endParaRPr lang="ru-RU" sz="2800" dirty="0"/>
          </a:p>
          <a:p>
            <a:r>
              <a:rPr lang="ru-RU" sz="2800" dirty="0"/>
              <a:t>портал «</a:t>
            </a:r>
            <a:r>
              <a:rPr lang="ru-RU" sz="2800" dirty="0" err="1"/>
              <a:t>Экокласс</a:t>
            </a:r>
            <a:r>
              <a:rPr lang="ru-RU" sz="2800" dirty="0"/>
              <a:t>» (Общероссийские и международные экологические уроки) </a:t>
            </a:r>
            <a:r>
              <a:rPr lang="en-US" sz="2800" dirty="0">
                <a:hlinkClick r:id="rId4"/>
              </a:rPr>
              <a:t>https://</a:t>
            </a:r>
            <a:r>
              <a:rPr lang="ru-RU" sz="2800" dirty="0" err="1">
                <a:hlinkClick r:id="rId4"/>
              </a:rPr>
              <a:t>экокласс.рф</a:t>
            </a:r>
            <a:r>
              <a:rPr lang="ru-RU" sz="2800" dirty="0">
                <a:hlinkClick r:id="rId4"/>
              </a:rPr>
              <a:t>/</a:t>
            </a:r>
            <a:r>
              <a:rPr lang="en-US" sz="2800" dirty="0">
                <a:hlinkClick r:id="rId4"/>
              </a:rPr>
              <a:t>index.html</a:t>
            </a:r>
            <a:endParaRPr lang="ru-RU" sz="2800" dirty="0"/>
          </a:p>
          <a:p>
            <a:r>
              <a:rPr lang="en-US" sz="2800" dirty="0" err="1"/>
              <a:t>Skysmart</a:t>
            </a:r>
            <a:r>
              <a:rPr lang="en-US" sz="2800" dirty="0"/>
              <a:t> </a:t>
            </a:r>
            <a:r>
              <a:rPr lang="ru-RU" sz="2800" dirty="0"/>
              <a:t>Класс (задания для закрепления, контроля знаний, подготовка к ВПР, ОГЭ, ЕГЭ)  </a:t>
            </a:r>
            <a:r>
              <a:rPr lang="en-US" sz="2800" dirty="0">
                <a:hlinkClick r:id="rId5"/>
              </a:rPr>
              <a:t>https://edu.skysmart.ru/</a:t>
            </a:r>
            <a:r>
              <a:rPr lang="ru-RU" sz="2800" dirty="0"/>
              <a:t>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4.Информационно-коммуникационные технологии (ИКТ) 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8019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204864"/>
            <a:ext cx="8712968" cy="122413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u="sng" dirty="0">
                <a:latin typeface="Times New Roman, serif"/>
              </a:rPr>
              <a:t>Цель технологии</a:t>
            </a:r>
            <a:r>
              <a:rPr lang="ru-RU" i="1" dirty="0">
                <a:latin typeface="Times New Roman, serif"/>
              </a:rPr>
              <a:t> - </a:t>
            </a:r>
            <a:r>
              <a:rPr lang="ru-RU" dirty="0">
                <a:latin typeface="Times New Roman, serif"/>
              </a:rPr>
              <a:t>стимулировать интерес учащихся к определенным проблемам, предполагающим владение определенной суммой знаний и через проектную деятельность решение этих проблем, умение практически применять полученные знания.</a:t>
            </a:r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Проектно-исследовательская  деятельность- это способ организации творческой деятельности учащихся по решению новых для них задач.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D691875-EE55-4635-AA87-1258940F854B}"/>
              </a:ext>
            </a:extLst>
          </p:cNvPr>
          <p:cNvSpPr txBox="1"/>
          <p:nvPr/>
        </p:nvSpPr>
        <p:spPr>
          <a:xfrm>
            <a:off x="395536" y="3971528"/>
            <a:ext cx="72492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организации работы: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Урок-исследование;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Урок-лаборатория;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Урок-защита исследовательских проектов;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изобретательства;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 открытых мыслей и др.</a:t>
            </a:r>
          </a:p>
        </p:txBody>
      </p:sp>
      <p:pic>
        <p:nvPicPr>
          <p:cNvPr id="3074" name="Picture 2" descr="C:\Users\ДОМ\Downloads\2024-12-15_20-02-2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3384396"/>
            <a:ext cx="3338331" cy="1925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31879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789040"/>
            <a:ext cx="7408333" cy="2592287"/>
          </a:xfrm>
        </p:spPr>
        <p:txBody>
          <a:bodyPr>
            <a:noAutofit/>
          </a:bodyPr>
          <a:lstStyle/>
          <a:p>
            <a:pPr algn="just"/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</a:t>
            </a:r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прием в генетическую консультацию пришла молодая семейная пара. Они планируют рождение детей, но хотят убедиться в том, что их дети не будут иметь некое генетическое заболевание, которое встречается в семье одного их супругов.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42376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Кейс-технологии</a:t>
            </a:r>
            <a:b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="" xmlns:a16="http://schemas.microsoft.com/office/drawing/2014/main" id="{41F2BDF9-6B7D-44B8-A25B-E5E3208E8E21}"/>
              </a:ext>
            </a:extLst>
          </p:cNvPr>
          <p:cNvSpPr txBox="1">
            <a:spLocks/>
          </p:cNvSpPr>
          <p:nvPr/>
        </p:nvSpPr>
        <p:spPr>
          <a:xfrm>
            <a:off x="323527" y="1340768"/>
            <a:ext cx="8352929" cy="24482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ru-RU" b="1" dirty="0" smtClean="0"/>
              <a:t>Кейс</a:t>
            </a:r>
            <a:r>
              <a:rPr lang="ru-RU" dirty="0" smtClean="0"/>
              <a:t> - описание конкретной реальной ситуации, подготовленной по определённому формату и предназначенной для обучения учащихся анализу разных видов информации, ее обобщению, навыкам формулирования проблемы и выработки возможных вариантов ее решения в соответствии с установленным критериями.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Кейс-технология – </a:t>
            </a:r>
            <a:r>
              <a:rPr lang="ru-RU" b="1" u="sng" dirty="0" smtClean="0"/>
              <a:t>это обучение действием</a:t>
            </a:r>
            <a:r>
              <a:rPr lang="ru-RU" dirty="0" smtClean="0"/>
              <a:t>.</a:t>
            </a:r>
          </a:p>
          <a:p>
            <a:pPr marL="0" indent="0">
              <a:buFont typeface="Symbol" pitchFamily="18" charset="2"/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34211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Кейс-стадии: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0578" y="1268760"/>
            <a:ext cx="86409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сформулируйте конкретную проблему и запишите ее.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выявите и запишите основные причины ее возникновения.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проблема перефразируется в цель. 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шаг: причины становятся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для каждого задания определяется комплекс мероприятий-шагов по ее решению, назначаются ответственные, которые подбирают команду для реализации мероприятий. </a:t>
            </a:r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Ответственные определяют необходимые ресурсы и время для выполнения мероприятия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шаг: для каждого блока задач определяется конкретный продукт и критерии эффективности решения задачи.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436490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141205"/>
            <a:ext cx="8640959" cy="4713387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шаг: сформулируйте конкретную проблему и запишите ее.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Какова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вероятность рождения больных детей?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шаг: выявите и запишите основные причины ее возникновения.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семье есть проявление этой болезни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шаг: проблема перефразируется в цель.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вероятность рождения больного ребенка.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шаг: причины становятся задачами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Выявить  больных родственников, их место в родословной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шаг: для каждого задания определяется комплекс мероприятий-шагов по ее решению, назначаются ответственные, которые подбирают команду для реализации мероприятий.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 к семейной паре, определение элементов родословной. 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шаг: Ответственные определяют необходимые ресурсы и время для выполнения мероприятия.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генеалогического дерева.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шаг: для каждого блока задач определяется конкретный продукт и критерии эффективности решения задачи. </a:t>
            </a:r>
            <a:r>
              <a:rPr lang="ru-RU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родословной, определение вероятности, результаты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Кейс-стадии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9652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420888"/>
            <a:ext cx="8568952" cy="345069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smtClean="0"/>
              <a:t>            </a:t>
            </a:r>
            <a:r>
              <a:rPr lang="ru-RU" dirty="0" smtClean="0"/>
              <a:t>Для </a:t>
            </a:r>
            <a:r>
              <a:rPr lang="ru-RU" dirty="0"/>
              <a:t>формирования естественной функциональной грамотности подходят самые разнообразные приемы, но успеха можно добиться только при </a:t>
            </a:r>
            <a:r>
              <a:rPr lang="ru-RU" b="1" dirty="0"/>
              <a:t>регулярном использовании </a:t>
            </a:r>
            <a:r>
              <a:rPr lang="ru-RU" dirty="0"/>
              <a:t>подобных заданий и при </a:t>
            </a:r>
            <a:r>
              <a:rPr lang="ru-RU" b="1" dirty="0"/>
              <a:t>обязательном применении принципа «обратной связи</a:t>
            </a:r>
            <a:r>
              <a:rPr lang="ru-RU" b="1" dirty="0" smtClean="0"/>
              <a:t>».</a:t>
            </a:r>
          </a:p>
          <a:p>
            <a:pPr marL="0" indent="0" algn="just">
              <a:buNone/>
            </a:pPr>
            <a:r>
              <a:rPr lang="ru-RU" dirty="0" smtClean="0"/>
              <a:t>            Использование </a:t>
            </a:r>
            <a:r>
              <a:rPr lang="ru-RU" dirty="0"/>
              <a:t>вышеперечисленных методов и приёмов, их сочетание на уроках биологии, а также во внеурочной деятельности, существенно повышает уровень функциональной грамотности учащихся, уровень их общего развития, позволяет сделать процесс обучения творческим и увлекательным.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Достижение результата </a:t>
            </a:r>
            <a:br>
              <a:rPr lang="ru-RU" sz="2800" b="1" dirty="0" smtClean="0"/>
            </a:br>
            <a:r>
              <a:rPr lang="ru-RU" sz="2800" b="1" dirty="0" smtClean="0"/>
              <a:t>– сочетание различных современных образовательных педагогических технологий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1493119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94849"/>
              </p:ext>
            </p:extLst>
          </p:nvPr>
        </p:nvGraphicFramePr>
        <p:xfrm>
          <a:off x="251520" y="1700808"/>
          <a:ext cx="864096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6423"/>
                <a:gridCol w="4824537"/>
              </a:tblGrid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Урочная деятельность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Решение контекстных задач</a:t>
                      </a:r>
                      <a:r>
                        <a:rPr lang="ru-RU" sz="2400" b="1" baseline="0" dirty="0" smtClean="0"/>
                        <a:t> в рамках уроков.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sz="2400" b="1" dirty="0" smtClean="0"/>
                    </a:p>
                    <a:p>
                      <a:r>
                        <a:rPr lang="ru-RU" sz="2400" b="1" dirty="0" smtClean="0"/>
                        <a:t>Внеурочная</a:t>
                      </a:r>
                      <a:r>
                        <a:rPr lang="ru-RU" sz="2400" b="1" baseline="0" dirty="0" smtClean="0"/>
                        <a:t> деятельность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проектно-исследовательская работа обучающихся с активным использованием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метапредметных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межпредметных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проектов и исследований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проведение </a:t>
                      </a:r>
                      <a:r>
                        <a:rPr lang="ru-RU" sz="24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межпредметных</a:t>
                      </a: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недель, марафонов и т.д.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Формирование функциональной грамотности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1774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\Desktop\доклад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8280920" cy="621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8548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ДОМ\Downloads\2024-12-15_21-17-1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0255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52728"/>
          </a:xfrm>
        </p:spPr>
        <p:txBody>
          <a:bodyPr/>
          <a:lstStyle/>
          <a:p>
            <a:r>
              <a:rPr lang="ru-RU" dirty="0"/>
              <a:t>Сайт издательства Просвещение</a:t>
            </a:r>
          </a:p>
        </p:txBody>
      </p:sp>
      <p:pic>
        <p:nvPicPr>
          <p:cNvPr id="5122" name="Picture 2" descr="C:\Users\ДОМ\Downloads\2024-12-15_13-28-05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38432" b="30657"/>
          <a:stretch/>
        </p:blipFill>
        <p:spPr bwMode="auto">
          <a:xfrm>
            <a:off x="179512" y="1289702"/>
            <a:ext cx="8784976" cy="5565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76524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Сайт издательства Просвещение</a:t>
            </a:r>
            <a:endParaRPr lang="ru-RU" dirty="0"/>
          </a:p>
        </p:txBody>
      </p:sp>
      <p:pic>
        <p:nvPicPr>
          <p:cNvPr id="6146" name="Picture 2" descr="C:\Users\ДОМ\Downloads\2024-12-15_13-21-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5331"/>
            <a:ext cx="8640960" cy="486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4503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780696"/>
          </a:xfrm>
        </p:spPr>
        <p:txBody>
          <a:bodyPr>
            <a:normAutofit/>
          </a:bodyPr>
          <a:lstStyle/>
          <a:p>
            <a:pPr algn="ctr"/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опыта 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uk-UA" sz="3600" b="1" dirty="0" smtClean="0"/>
              <a:t> </a:t>
            </a:r>
            <a:endParaRPr lang="uk-UA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988840"/>
            <a:ext cx="8229600" cy="4407768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ru-RU" sz="7400" b="1" i="1" dirty="0" smtClean="0">
                <a:latin typeface="Times New Roman" panose="02020603050405020304" pitchFamily="18" charset="0"/>
                <a:cs typeface="Times New Roman" pitchFamily="18" charset="0"/>
              </a:rPr>
              <a:t>Создание на уроках проблемных ситуаций </a:t>
            </a:r>
            <a:r>
              <a:rPr lang="ru-RU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заставляет </a:t>
            </a:r>
            <a:r>
              <a:rPr lang="ru-RU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ученика</a:t>
            </a:r>
            <a:r>
              <a:rPr lang="ru-RU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рассуждать,</a:t>
            </a:r>
            <a:r>
              <a:rPr lang="ru-RU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искать </a:t>
            </a:r>
            <a:r>
              <a:rPr lang="ru-RU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выход, </a:t>
            </a:r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творчески мыслить. </a:t>
            </a:r>
          </a:p>
          <a:p>
            <a:pPr algn="just"/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Каждый ученик пытается дать свой собственный вариант ответа и обязательно высказывает любую версию, даже неправильную.</a:t>
            </a:r>
          </a:p>
          <a:p>
            <a:pPr algn="just"/>
            <a:r>
              <a:rPr lang="ru-RU" sz="7400" b="1" i="1" dirty="0" smtClean="0">
                <a:latin typeface="Times New Roman" pitchFamily="18" charset="0"/>
                <a:cs typeface="Times New Roman" pitchFamily="18" charset="0"/>
              </a:rPr>
              <a:t>Самостоятельное решение проблемных ситуаций ведет </a:t>
            </a:r>
            <a:r>
              <a:rPr lang="ru-RU" sz="7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глубокому усвоению учениками соответствующих вопросов курса и способствует интенсивному умственному развитию </a:t>
            </a:r>
            <a:r>
              <a:rPr lang="ru-RU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учащихся.</a:t>
            </a:r>
          </a:p>
          <a:p>
            <a:pPr algn="just"/>
            <a:r>
              <a:rPr lang="ru-RU" sz="7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 не только активизируют познавательную деятельность учащихся, но и стимулируют развитие их интеллектуальных способностей. </a:t>
            </a:r>
            <a:r>
              <a:rPr lang="ru-RU" sz="3200" b="1" dirty="0"/>
              <a:t> </a:t>
            </a:r>
            <a:r>
              <a:rPr lang="ru-RU" b="1" dirty="0" smtClean="0"/>
              <a:t> 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37724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07377" y="260648"/>
            <a:ext cx="7862455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  <a:p>
            <a:pPr algn="ctr"/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anose="02020603050405020304" pitchFamily="18" charset="0"/>
              </a:rPr>
              <a:t>Как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показывает опыт педагогической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обучающиеся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знать суть вопроса, но не всегда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поделиться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своими знаниями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могут объяснить те или иные процессы, воспользоваться и применить полученные знания на практике, исследовать, экспериментировать и делать выводы с привлечением полученных ранее знаний.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задача современного учителя сформировать у учащихся эти умения и навыки, сформировать функционально грамотную личность. В этом плане предмет биология имеет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прекрасную возможность показать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учащимся значимость биологических знаний, возможность их применения в жизни для сохранения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здоровья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взаимодействия с окружающей средой, то есть подготовить их правильно использовать в практической ситуации усвоенные знания и эффективно применять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их 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процессе социальной адаптации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699590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490EDB-7C3B-4976-8A69-351F0179EA74}"/>
              </a:ext>
            </a:extLst>
          </p:cNvPr>
          <p:cNvSpPr txBox="1"/>
          <p:nvPr/>
        </p:nvSpPr>
        <p:spPr>
          <a:xfrm>
            <a:off x="2738123" y="628884"/>
            <a:ext cx="3669760" cy="1077218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умения ЕНГ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3DEC2051-0832-421B-B812-2549D7537F18}"/>
              </a:ext>
            </a:extLst>
          </p:cNvPr>
          <p:cNvSpPr txBox="1"/>
          <p:nvPr/>
        </p:nvSpPr>
        <p:spPr>
          <a:xfrm>
            <a:off x="898814" y="2730618"/>
            <a:ext cx="2407595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ОБЪЯСНЯТЬ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7DEA3D5-6AFA-4E88-8929-0B82E6050564}"/>
              </a:ext>
            </a:extLst>
          </p:cNvPr>
          <p:cNvSpPr txBox="1"/>
          <p:nvPr/>
        </p:nvSpPr>
        <p:spPr>
          <a:xfrm>
            <a:off x="5466918" y="2730618"/>
            <a:ext cx="3099723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8A71C16-3724-4A4F-B660-00EF18900616}"/>
              </a:ext>
            </a:extLst>
          </p:cNvPr>
          <p:cNvSpPr txBox="1"/>
          <p:nvPr/>
        </p:nvSpPr>
        <p:spPr>
          <a:xfrm>
            <a:off x="3246913" y="3479296"/>
            <a:ext cx="2734468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ИССЛЕДОВАТЬ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62AC7643-1C06-4A26-BF92-B687421DA7E5}"/>
              </a:ext>
            </a:extLst>
          </p:cNvPr>
          <p:cNvSpPr txBox="1"/>
          <p:nvPr/>
        </p:nvSpPr>
        <p:spPr>
          <a:xfrm>
            <a:off x="3188241" y="4863831"/>
            <a:ext cx="2651839" cy="1200329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7030A0"/>
                </a:solidFill>
              </a:rPr>
              <a:t>РЕАЛЬНАЯ ЖИЗНЕННАЯ СИТУАЦИЯ</a:t>
            </a: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="" xmlns:a16="http://schemas.microsoft.com/office/drawing/2014/main" id="{EA507470-35CB-4433-9120-7D2D4052E337}"/>
              </a:ext>
            </a:extLst>
          </p:cNvPr>
          <p:cNvCxnSpPr/>
          <p:nvPr/>
        </p:nvCxnSpPr>
        <p:spPr>
          <a:xfrm flipH="1">
            <a:off x="2560807" y="1732350"/>
            <a:ext cx="745602" cy="94694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="" xmlns:a16="http://schemas.microsoft.com/office/drawing/2014/main" id="{AD6FC2D1-8AE2-4753-9854-B42881F1D2EE}"/>
              </a:ext>
            </a:extLst>
          </p:cNvPr>
          <p:cNvCxnSpPr>
            <a:cxnSpLocks/>
          </p:cNvCxnSpPr>
          <p:nvPr/>
        </p:nvCxnSpPr>
        <p:spPr>
          <a:xfrm flipH="1">
            <a:off x="4516583" y="1834702"/>
            <a:ext cx="14419" cy="148069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0E7453D4-BF0F-4170-A0BD-DC0F96787840}"/>
              </a:ext>
            </a:extLst>
          </p:cNvPr>
          <p:cNvCxnSpPr>
            <a:cxnSpLocks/>
          </p:cNvCxnSpPr>
          <p:nvPr/>
        </p:nvCxnSpPr>
        <p:spPr>
          <a:xfrm>
            <a:off x="5840079" y="1732350"/>
            <a:ext cx="759588" cy="9469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="" xmlns:a16="http://schemas.microsoft.com/office/drawing/2014/main" id="{F7C7E112-1FE5-4299-9A99-126DB3189D40}"/>
              </a:ext>
            </a:extLst>
          </p:cNvPr>
          <p:cNvCxnSpPr>
            <a:cxnSpLocks/>
          </p:cNvCxnSpPr>
          <p:nvPr/>
        </p:nvCxnSpPr>
        <p:spPr>
          <a:xfrm>
            <a:off x="1918571" y="3344138"/>
            <a:ext cx="1304999" cy="14173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="" xmlns:a16="http://schemas.microsoft.com/office/drawing/2014/main" id="{2BB81DEF-31DE-469E-83EC-636467DF9194}"/>
              </a:ext>
            </a:extLst>
          </p:cNvPr>
          <p:cNvCxnSpPr>
            <a:cxnSpLocks/>
          </p:cNvCxnSpPr>
          <p:nvPr/>
        </p:nvCxnSpPr>
        <p:spPr>
          <a:xfrm flipH="1">
            <a:off x="4515365" y="4091912"/>
            <a:ext cx="1217" cy="66956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35D0022B-0F05-4A49-9B4A-F85578FC33E4}"/>
              </a:ext>
            </a:extLst>
          </p:cNvPr>
          <p:cNvCxnSpPr>
            <a:cxnSpLocks/>
          </p:cNvCxnSpPr>
          <p:nvPr/>
        </p:nvCxnSpPr>
        <p:spPr>
          <a:xfrm flipH="1">
            <a:off x="5840080" y="3315393"/>
            <a:ext cx="1108184" cy="144608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22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68CF27A-65EC-4F90-A3CF-CB440F7235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7200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8366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ДОМ\Desktop\доклад\slide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8208912" cy="614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429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r>
              <a:rPr lang="ru-RU" sz="2800" b="1" dirty="0"/>
              <a:t>Дела всегда говорят громче, чем слова.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b="1" dirty="0"/>
              <a:t>Учитесь не говорить, а делать.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>Японская притча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2492896"/>
            <a:ext cx="83529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0725" algn="just">
              <a:lnSpc>
                <a:spcPct val="150000"/>
              </a:lnSpc>
            </a:pPr>
            <a:r>
              <a:rPr lang="ru-RU" sz="2800" b="1" dirty="0" smtClean="0"/>
              <a:t>Практические </a:t>
            </a:r>
            <a:r>
              <a:rPr lang="ru-RU" sz="2800" b="1" dirty="0"/>
              <a:t>дела, в основе которых лежат знания, умения и навыки </a:t>
            </a:r>
            <a:endParaRPr lang="ru-RU" sz="2800" b="1" dirty="0" smtClean="0"/>
          </a:p>
          <a:p>
            <a:pPr indent="720725" algn="just">
              <a:lnSpc>
                <a:spcPct val="150000"/>
              </a:lnSpc>
            </a:pPr>
            <a:r>
              <a:rPr lang="ru-RU" sz="2800" b="1" dirty="0" smtClean="0"/>
              <a:t>– </a:t>
            </a:r>
            <a:r>
              <a:rPr lang="ru-RU" sz="2800" b="1" dirty="0"/>
              <a:t>это и есть показатель </a:t>
            </a:r>
            <a:r>
              <a:rPr lang="ru-RU" sz="2800" b="1" dirty="0" err="1"/>
              <a:t>сформированности</a:t>
            </a:r>
            <a:r>
              <a:rPr lang="ru-RU" sz="2800" b="1" dirty="0"/>
              <a:t> функциональной грамотности, которая предполагает </a:t>
            </a:r>
            <a:r>
              <a:rPr lang="ru-RU" sz="2800" b="1" dirty="0" smtClean="0"/>
              <a:t>способность </a:t>
            </a:r>
            <a:r>
              <a:rPr lang="ru-RU" sz="2800" b="1" dirty="0"/>
              <a:t>применять знания и умения в реальных жизненных ситуациях.</a:t>
            </a:r>
          </a:p>
        </p:txBody>
      </p:sp>
    </p:spTree>
    <p:extLst>
      <p:ext uri="{BB962C8B-B14F-4D97-AF65-F5344CB8AC3E}">
        <p14:creationId xmlns:p14="http://schemas.microsoft.com/office/powerpoint/2010/main" val="7221444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C6C4E09-1063-4605-A4E7-7B0CCFA39576}"/>
              </a:ext>
            </a:extLst>
          </p:cNvPr>
          <p:cNvSpPr/>
          <p:nvPr/>
        </p:nvSpPr>
        <p:spPr>
          <a:xfrm>
            <a:off x="467544" y="548680"/>
            <a:ext cx="8136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формирования и развития ЕНГ на уроках биологии: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/>
              <a:t>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смысловое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чтение;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критического мышления;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ИКТ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проектно-исследовательская 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деятельность;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кейс-технологии.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800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76612" y="404664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Смысловое чтение</a:t>
            </a: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1FF91D84-509E-4689-9F0D-FC761AC52A9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23528" y="1844824"/>
            <a:ext cx="740833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Приемы: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«Сконструируй определение»;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«Развернутый ответ»;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«Верные и неверные утверждения»;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«Исключение»;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«Задай вопрос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AF521DDD-224D-4FB7-AE82-E525E71CC054}"/>
              </a:ext>
            </a:extLst>
          </p:cNvPr>
          <p:cNvSpPr/>
          <p:nvPr/>
        </p:nvSpPr>
        <p:spPr>
          <a:xfrm>
            <a:off x="234360" y="4509120"/>
            <a:ext cx="851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 </a:t>
            </a:r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 «Исключение»: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Даются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слова: камбий, древесина, прилистник ,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сердцевина. Необходимо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указать лишнее слово и обосновать свой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выбор.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Прилистник, т. к. не является частью стебля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73AF7C-8AD2-4989-A559-33CEFE4911B7}"/>
              </a:ext>
            </a:extLst>
          </p:cNvPr>
          <p:cNvSpPr/>
          <p:nvPr/>
        </p:nvSpPr>
        <p:spPr>
          <a:xfrm>
            <a:off x="234360" y="5373216"/>
            <a:ext cx="85141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«Задай вопрос»: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Учащиеся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получают задание прочитать фрагмент текста, задать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нему вопросы, причем ограничивается время и число вопросов. И тут же предлагается на эти вопросы ответить самим учащимся.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4909" y="980728"/>
            <a:ext cx="8630736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Результаты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общая ориентация в тексте, глубокое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</a:rPr>
              <a:t>понимание текста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полученной информации в практической деятельности </a:t>
            </a:r>
            <a:r>
              <a:rPr lang="ru-RU" b="1" i="1" u="sng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2" descr="https://uchebniki-rabochaya-tetrad.com/onlajn_1407_kniga/stranica_231.jpg">
            <a:extLst>
              <a:ext uri="{FF2B5EF4-FFF2-40B4-BE49-F238E27FC236}">
                <a16:creationId xmlns="" xmlns:a16="http://schemas.microsoft.com/office/drawing/2014/main" id="{F21FE8BB-93BF-474D-B46F-EB9AA8837A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1"/>
          <a:stretch/>
        </p:blipFill>
        <p:spPr bwMode="auto">
          <a:xfrm>
            <a:off x="6012160" y="1738506"/>
            <a:ext cx="2939212" cy="2770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877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1052736"/>
            <a:ext cx="8136904" cy="2232248"/>
          </a:xfrm>
        </p:spPr>
        <p:txBody>
          <a:bodyPr/>
          <a:lstStyle/>
          <a:p>
            <a:pPr algn="just">
              <a:buFontTx/>
              <a:buChar char="-"/>
            </a:pPr>
            <a:r>
              <a:rPr lang="ru-RU" sz="2000" b="1" dirty="0" smtClean="0"/>
              <a:t>предполагает </a:t>
            </a:r>
            <a:r>
              <a:rPr lang="ru-RU" sz="2000" b="1" dirty="0"/>
              <a:t>создание под руководством учителя проблемных ситуаций и активную самостоятельную деятельность учащихся по их разрешению, </a:t>
            </a:r>
            <a:endParaRPr lang="ru-RU" sz="2000" b="1" dirty="0" smtClean="0"/>
          </a:p>
          <a:p>
            <a:pPr marL="263525" indent="0" algn="just">
              <a:buNone/>
            </a:pPr>
            <a:r>
              <a:rPr lang="ru-RU" sz="2000" b="1" u="sng" dirty="0" smtClean="0"/>
              <a:t>в </a:t>
            </a:r>
            <a:r>
              <a:rPr lang="ru-RU" sz="2000" b="1" u="sng" dirty="0"/>
              <a:t>результате чего и происходит творческое овладение профессиональными знаниями, навыками, умениями и развитием мыслительных способностей</a:t>
            </a:r>
            <a:r>
              <a:rPr lang="ru-RU" sz="2000" dirty="0"/>
              <a:t>. </a:t>
            </a:r>
            <a:endParaRPr lang="ru-RU" sz="2000" dirty="0" smtClean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930432"/>
          </a:xfrm>
        </p:spPr>
        <p:txBody>
          <a:bodyPr>
            <a:normAutofit/>
          </a:bodyPr>
          <a:lstStyle/>
          <a:p>
            <a:pPr algn="l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Технология проблемного обучения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4F666FF-0F19-4112-B488-AF516E22C1E4}"/>
              </a:ext>
            </a:extLst>
          </p:cNvPr>
          <p:cNvSpPr txBox="1"/>
          <p:nvPr/>
        </p:nvSpPr>
        <p:spPr>
          <a:xfrm>
            <a:off x="458406" y="3212976"/>
            <a:ext cx="822036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проблемного обучения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общей проблемной ситуации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ситуации, формулировка конкретной проблемы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Выдвижение и обоснование гипотез, последовательная их проверка (решение проблемы)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правильности решения </a:t>
            </a:r>
          </a:p>
        </p:txBody>
      </p:sp>
    </p:spTree>
    <p:extLst>
      <p:ext uri="{BB962C8B-B14F-4D97-AF65-F5344CB8AC3E}">
        <p14:creationId xmlns:p14="http://schemas.microsoft.com/office/powerpoint/2010/main" val="2400593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Примеры проблемных ситуаций </a:t>
            </a:r>
            <a:b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биологии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467544" y="1961456"/>
            <a:ext cx="8229600" cy="4896544"/>
          </a:xfrm>
        </p:spPr>
        <p:txBody>
          <a:bodyPr>
            <a:normAutofit fontScale="92500" lnSpcReduction="20000"/>
          </a:bodyPr>
          <a:lstStyle/>
          <a:p>
            <a:pPr marL="0" lvl="1" indent="0" algn="ctr">
              <a:buClr>
                <a:schemeClr val="accent3"/>
              </a:buClr>
              <a:buSzPct val="95000"/>
              <a:buNone/>
            </a:pPr>
            <a:r>
              <a:rPr lang="ru-RU" sz="2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Проблемные ситуации можно включать в любую тему уроков биологии. Например</a:t>
            </a:r>
            <a:r>
              <a:rPr lang="ru-RU" sz="2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6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ctr">
              <a:buClr>
                <a:schemeClr val="accent3"/>
              </a:buClr>
              <a:buSzPct val="95000"/>
              <a:buNone/>
            </a:pPr>
            <a:endParaRPr lang="ru-RU" sz="11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«Вирусы»</a:t>
            </a:r>
            <a:r>
              <a:rPr lang="ru-RU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6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buClr>
                <a:schemeClr val="accent3"/>
              </a:buClr>
              <a:buSzPct val="95000"/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вирусами трудно вести борьбу и полностью их уничтожить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«Генетика»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«Ни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капли чужой крови», - гласило правило и согласно ему из поколения в поколение в жилах многих египетских фараонов текла только элитная голубая кровь. Почему же в таких семьях часто появлялись дети, пораженные душевными и телесными недугами</a:t>
            </a:r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«Экология»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Известный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путешественник </a:t>
            </a:r>
            <a:r>
              <a:rPr lang="ru-RU" sz="21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А.Гумбольт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утверждал, что «человеку предшествуют леса, а сопровождают пустыни». Почему он так считал</a:t>
            </a: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«Естественный отбор»</a:t>
            </a:r>
          </a:p>
          <a:p>
            <a:pPr marL="0" indent="0" algn="just">
              <a:buNone/>
            </a:pPr>
            <a:r>
              <a:rPr lang="ru-RU" sz="21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постоянно приходиться создавать новые ядохимикаты против насекомых вредителей сельскохозяйственных культур?</a:t>
            </a: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507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45252" y="1844824"/>
            <a:ext cx="8424936" cy="1584176"/>
          </a:xfrm>
        </p:spPr>
        <p:txBody>
          <a:bodyPr/>
          <a:lstStyle/>
          <a:p>
            <a:pPr algn="just"/>
            <a:r>
              <a:rPr lang="ru-RU" b="1" dirty="0"/>
              <a:t>Критическое </a:t>
            </a:r>
            <a:r>
              <a:rPr lang="ru-RU" dirty="0"/>
              <a:t> </a:t>
            </a:r>
            <a:r>
              <a:rPr lang="ru-RU" b="1" dirty="0"/>
              <a:t>мышление - оценочное, рефлексивное, развивающееся путем наложения новой информации на жизненный личный опыт</a:t>
            </a:r>
            <a:r>
              <a:rPr lang="ru-RU" b="1" dirty="0" smtClean="0"/>
              <a:t>.</a:t>
            </a:r>
            <a:endParaRPr lang="ru-RU" b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3528" y="764704"/>
            <a:ext cx="8229600" cy="1042376"/>
          </a:xfrm>
        </p:spPr>
        <p:txBody>
          <a:bodyPr>
            <a:normAutofit fontScale="90000"/>
          </a:bodyPr>
          <a:lstStyle/>
          <a:p>
            <a:r>
              <a:rPr lang="ru-RU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Технология развития критического мышления (ТРКМ)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76077D1D-B7F5-4BE6-B9D7-156CD83CEF49}"/>
              </a:ext>
            </a:extLst>
          </p:cNvPr>
          <p:cNvSpPr/>
          <p:nvPr/>
        </p:nvSpPr>
        <p:spPr>
          <a:xfrm>
            <a:off x="348670" y="3068960"/>
            <a:ext cx="8515928" cy="3539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Приемы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могут использоваться на различных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этапах урока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/>
              <a:t>Кластер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 smtClean="0"/>
              <a:t>Синквейн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/>
              <a:t>Таблица «толстых» и «тонких» </a:t>
            </a:r>
            <a:r>
              <a:rPr lang="ru-RU" sz="2400" dirty="0" smtClean="0"/>
              <a:t>вопросов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 smtClean="0"/>
              <a:t>Инсерт</a:t>
            </a:r>
            <a:endParaRPr lang="ru-RU" sz="2400" dirty="0"/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err="1" smtClean="0"/>
              <a:t>Фишнбоун</a:t>
            </a:r>
            <a:r>
              <a:rPr lang="ru-RU" sz="2400" dirty="0"/>
              <a:t>, или Рыбий скелет</a:t>
            </a: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ru-RU" sz="2400" dirty="0" smtClean="0"/>
              <a:t>Мозговой </a:t>
            </a:r>
            <a:r>
              <a:rPr lang="ru-RU" sz="2400" dirty="0"/>
              <a:t>штурм</a:t>
            </a:r>
          </a:p>
        </p:txBody>
      </p:sp>
    </p:spTree>
    <p:extLst>
      <p:ext uri="{BB962C8B-B14F-4D97-AF65-F5344CB8AC3E}">
        <p14:creationId xmlns:p14="http://schemas.microsoft.com/office/powerpoint/2010/main" val="3324405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386</TotalTime>
  <Words>1223</Words>
  <Application>Microsoft Office PowerPoint</Application>
  <PresentationFormat>Экран (4:3)</PresentationFormat>
  <Paragraphs>151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Волна</vt:lpstr>
      <vt:lpstr>РМО учителей ЕНЦ Республики Алтай МО «Турочакский район» </vt:lpstr>
      <vt:lpstr>Презентация PowerPoint</vt:lpstr>
      <vt:lpstr>Презентация PowerPoint</vt:lpstr>
      <vt:lpstr>Дела всегда говорят громче, чем слова. Учитесь не говорить, а делать. Японская притча </vt:lpstr>
      <vt:lpstr>Презентация PowerPoint</vt:lpstr>
      <vt:lpstr>1. Смысловое чтение</vt:lpstr>
      <vt:lpstr>2. Технология проблемного обучения</vt:lpstr>
      <vt:lpstr>Примеры проблемных ситуаций  на уроках биологии</vt:lpstr>
      <vt:lpstr>3. Технология развития критического мышления (ТРКМ) </vt:lpstr>
      <vt:lpstr>2.Кластер </vt:lpstr>
      <vt:lpstr>3. Таблица «толстых» и «тонких» вопросов</vt:lpstr>
      <vt:lpstr>5. «Фишнбоун», или «Рыбий скелет»,  урок в 8 классе по теме «Гигиена питания и предупреждение ЖКЗ»</vt:lpstr>
      <vt:lpstr>4.Информационно-коммуникационные технологии (ИКТ)  </vt:lpstr>
      <vt:lpstr>5. Проектно-исследовательская  деятельность- это способ организации творческой деятельности учащихся по решению новых для них задач. </vt:lpstr>
      <vt:lpstr>6. Кейс-технологии </vt:lpstr>
      <vt:lpstr>Кейс-стадии: </vt:lpstr>
      <vt:lpstr>Кейс-стадии:</vt:lpstr>
      <vt:lpstr>Достижение результата  – сочетание различных современных образовательных педагогических технологий</vt:lpstr>
      <vt:lpstr>Формирование функциональной грамотности</vt:lpstr>
      <vt:lpstr>Презентация PowerPoint</vt:lpstr>
      <vt:lpstr>Сайт издательства Просвещение</vt:lpstr>
      <vt:lpstr>Сайт издательства Просвещение</vt:lpstr>
      <vt:lpstr>Из опыта работы  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Пользователь Windows</cp:lastModifiedBy>
  <cp:revision>44</cp:revision>
  <dcterms:created xsi:type="dcterms:W3CDTF">2024-12-15T09:34:32Z</dcterms:created>
  <dcterms:modified xsi:type="dcterms:W3CDTF">2024-12-16T07:48:21Z</dcterms:modified>
</cp:coreProperties>
</file>